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76" r:id="rId5"/>
    <p:sldId id="277" r:id="rId6"/>
    <p:sldId id="278" r:id="rId7"/>
    <p:sldId id="279" r:id="rId8"/>
    <p:sldId id="280" r:id="rId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5pPr>
    <a:lvl6pPr marL="2286000" algn="l" defTabSz="914400" rtl="0" eaLnBrk="1" latinLnBrk="0" hangingPunct="1">
      <a:defRPr sz="2400" kern="1200">
        <a:solidFill>
          <a:schemeClr val="tx1"/>
        </a:solidFill>
        <a:latin typeface="Arial" charset="0"/>
        <a:ea typeface="ヒラギノ角ゴ Pro W3" pitchFamily="-112" charset="-128"/>
        <a:cs typeface="+mn-cs"/>
      </a:defRPr>
    </a:lvl6pPr>
    <a:lvl7pPr marL="2743200" algn="l" defTabSz="914400" rtl="0" eaLnBrk="1" latinLnBrk="0" hangingPunct="1">
      <a:defRPr sz="2400" kern="1200">
        <a:solidFill>
          <a:schemeClr val="tx1"/>
        </a:solidFill>
        <a:latin typeface="Arial" charset="0"/>
        <a:ea typeface="ヒラギノ角ゴ Pro W3" pitchFamily="-112" charset="-128"/>
        <a:cs typeface="+mn-cs"/>
      </a:defRPr>
    </a:lvl7pPr>
    <a:lvl8pPr marL="3200400" algn="l" defTabSz="914400" rtl="0" eaLnBrk="1" latinLnBrk="0" hangingPunct="1">
      <a:defRPr sz="2400" kern="1200">
        <a:solidFill>
          <a:schemeClr val="tx1"/>
        </a:solidFill>
        <a:latin typeface="Arial" charset="0"/>
        <a:ea typeface="ヒラギノ角ゴ Pro W3" pitchFamily="-112" charset="-128"/>
        <a:cs typeface="+mn-cs"/>
      </a:defRPr>
    </a:lvl8pPr>
    <a:lvl9pPr marL="3657600" algn="l" defTabSz="914400" rtl="0" eaLnBrk="1" latinLnBrk="0" hangingPunct="1">
      <a:defRPr sz="2400" kern="1200">
        <a:solidFill>
          <a:schemeClr val="tx1"/>
        </a:solidFill>
        <a:latin typeface="Arial" charset="0"/>
        <a:ea typeface="ヒラギノ角ゴ Pro W3" pitchFamily="-112"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0921"/>
    <a:srgbClr val="2B586C"/>
    <a:srgbClr val="3E59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888" autoAdjust="0"/>
  </p:normalViewPr>
  <p:slideViewPr>
    <p:cSldViewPr>
      <p:cViewPr>
        <p:scale>
          <a:sx n="83" d="100"/>
          <a:sy n="83" d="100"/>
        </p:scale>
        <p:origin x="-120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defRPr sz="1300"/>
            </a:lvl1pPr>
          </a:lstStyle>
          <a:p>
            <a:endParaRPr lang="de-DE" altLang="de-DE"/>
          </a:p>
        </p:txBody>
      </p:sp>
      <p:sp>
        <p:nvSpPr>
          <p:cNvPr id="72707" name="Rectangle 3"/>
          <p:cNvSpPr>
            <a:spLocks noGrp="1" noChangeArrowheads="1"/>
          </p:cNvSpPr>
          <p:nvPr>
            <p:ph type="dt" sz="quarter"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lgn="r">
              <a:defRPr sz="1300"/>
            </a:lvl1pPr>
          </a:lstStyle>
          <a:p>
            <a:endParaRPr lang="de-DE" altLang="de-DE"/>
          </a:p>
        </p:txBody>
      </p:sp>
      <p:sp>
        <p:nvSpPr>
          <p:cNvPr id="72708" name="Rectangle 4"/>
          <p:cNvSpPr>
            <a:spLocks noGrp="1" noChangeArrowheads="1"/>
          </p:cNvSpPr>
          <p:nvPr>
            <p:ph type="ftr" sz="quarter" idx="2"/>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defRPr sz="1300"/>
            </a:lvl1pPr>
          </a:lstStyle>
          <a:p>
            <a:endParaRPr lang="de-DE" altLang="de-DE"/>
          </a:p>
        </p:txBody>
      </p:sp>
      <p:sp>
        <p:nvSpPr>
          <p:cNvPr id="72709" name="Rectangle 5"/>
          <p:cNvSpPr>
            <a:spLocks noGrp="1" noChangeArrowheads="1"/>
          </p:cNvSpPr>
          <p:nvPr>
            <p:ph type="sldNum" sz="quarter" idx="3"/>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lgn="r">
              <a:defRPr sz="1300"/>
            </a:lvl1pPr>
          </a:lstStyle>
          <a:p>
            <a:fld id="{E7D077A0-FF02-4DD0-8ED7-5FA59D9FBCE3}" type="slidenum">
              <a:rPr lang="de-DE" altLang="de-DE"/>
              <a:pPr/>
              <a:t>‹Nr.›</a:t>
            </a:fld>
            <a:endParaRPr lang="de-DE" altLang="de-DE"/>
          </a:p>
        </p:txBody>
      </p:sp>
    </p:spTree>
    <p:extLst>
      <p:ext uri="{BB962C8B-B14F-4D97-AF65-F5344CB8AC3E}">
        <p14:creationId xmlns:p14="http://schemas.microsoft.com/office/powerpoint/2010/main" val="1368673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defRPr sz="1300"/>
            </a:lvl1pPr>
          </a:lstStyle>
          <a:p>
            <a:endParaRPr lang="de-DE" altLang="de-DE"/>
          </a:p>
        </p:txBody>
      </p:sp>
      <p:sp>
        <p:nvSpPr>
          <p:cNvPr id="66563" name="Rectangle 3"/>
          <p:cNvSpPr>
            <a:spLocks noGrp="1" noChangeArrowheads="1"/>
          </p:cNvSpPr>
          <p:nvPr>
            <p:ph type="dt"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lgn="r">
              <a:defRPr sz="1300"/>
            </a:lvl1pPr>
          </a:lstStyle>
          <a:p>
            <a:endParaRPr lang="de-DE" altLang="de-DE"/>
          </a:p>
        </p:txBody>
      </p:sp>
      <p:sp>
        <p:nvSpPr>
          <p:cNvPr id="665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906357" y="4715153"/>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66566" name="Rectangle 6"/>
          <p:cNvSpPr>
            <a:spLocks noGrp="1" noChangeArrowheads="1"/>
          </p:cNvSpPr>
          <p:nvPr>
            <p:ph type="ftr" sz="quarter" idx="4"/>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defRPr sz="1300"/>
            </a:lvl1pPr>
          </a:lstStyle>
          <a:p>
            <a:endParaRPr lang="de-DE" altLang="de-DE"/>
          </a:p>
        </p:txBody>
      </p:sp>
      <p:sp>
        <p:nvSpPr>
          <p:cNvPr id="66567" name="Rectangle 7"/>
          <p:cNvSpPr>
            <a:spLocks noGrp="1" noChangeArrowheads="1"/>
          </p:cNvSpPr>
          <p:nvPr>
            <p:ph type="sldNum" sz="quarter" idx="5"/>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lgn="r">
              <a:defRPr sz="1300"/>
            </a:lvl1pPr>
          </a:lstStyle>
          <a:p>
            <a:fld id="{1EC51241-D6CB-44E8-A504-98559CE2B9BE}" type="slidenum">
              <a:rPr lang="de-DE" altLang="de-DE"/>
              <a:pPr/>
              <a:t>‹Nr.›</a:t>
            </a:fld>
            <a:endParaRPr lang="de-DE" altLang="de-DE"/>
          </a:p>
        </p:txBody>
      </p:sp>
    </p:spTree>
    <p:extLst>
      <p:ext uri="{BB962C8B-B14F-4D97-AF65-F5344CB8AC3E}">
        <p14:creationId xmlns:p14="http://schemas.microsoft.com/office/powerpoint/2010/main" val="27223338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112"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12"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12"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12"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857F5-6916-4628-94F9-03C64E682D5D}" type="slidenum">
              <a:rPr lang="de-DE" altLang="de-DE"/>
              <a:pPr/>
              <a:t>1</a:t>
            </a:fld>
            <a:endParaRPr lang="de-DE" altLang="de-DE"/>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de-DE" alt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64494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427700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4953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49530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675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84940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386957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211658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153738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ußzeilenplatzhalter 2"/>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162435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282466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358052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305506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PP_Fond_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45" name="Rectangle 21"/>
          <p:cNvSpPr>
            <a:spLocks noChangeArrowheads="1"/>
          </p:cNvSpPr>
          <p:nvPr/>
        </p:nvSpPr>
        <p:spPr bwMode="auto">
          <a:xfrm>
            <a:off x="7239000" y="5791200"/>
            <a:ext cx="1295400" cy="838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p>
        </p:txBody>
      </p:sp>
      <p:sp>
        <p:nvSpPr>
          <p:cNvPr id="1027" name="Rectangle 3"/>
          <p:cNvSpPr>
            <a:spLocks noGrp="1" noChangeArrowheads="1"/>
          </p:cNvSpPr>
          <p:nvPr>
            <p:ph type="body" idx="1"/>
          </p:nvPr>
        </p:nvSpPr>
        <p:spPr bwMode="auto">
          <a:xfrm>
            <a:off x="685800" y="1981200"/>
            <a:ext cx="77724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br>
              <a:rPr lang="de-DE" altLang="de-DE"/>
            </a:br>
            <a:endParaRPr lang="de-DE" altLang="de-DE"/>
          </a:p>
        </p:txBody>
      </p:sp>
      <p:sp>
        <p:nvSpPr>
          <p:cNvPr id="1034" name="Rectangle 10"/>
          <p:cNvSpPr>
            <a:spLocks noGrp="1" noChangeArrowheads="1"/>
          </p:cNvSpPr>
          <p:nvPr>
            <p:ph type="ftr" sz="quarter" idx="3"/>
          </p:nvPr>
        </p:nvSpPr>
        <p:spPr bwMode="auto">
          <a:xfrm>
            <a:off x="4800600" y="6019800"/>
            <a:ext cx="14478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91440" bIns="45720" numCol="1" anchor="t" anchorCtr="0" compatLnSpc="1">
            <a:prstTxWarp prst="textNoShape">
              <a:avLst/>
            </a:prstTxWarp>
          </a:bodyPr>
          <a:lstStyle>
            <a:lvl1pPr>
              <a:defRPr sz="1200" b="1">
                <a:solidFill>
                  <a:srgbClr val="4A657D"/>
                </a:solidFill>
                <a:latin typeface="Arial Narrow" pitchFamily="34" charset="0"/>
                <a:ea typeface="Batang" pitchFamily="18" charset="-127"/>
              </a:defRPr>
            </a:lvl1pPr>
          </a:lstStyle>
          <a:p>
            <a:r>
              <a:rPr lang="de-DE" altLang="de-DE"/>
              <a:t>Historisches Institut              Universität zu Köln</a:t>
            </a:r>
          </a:p>
        </p:txBody>
      </p:sp>
      <p:grpSp>
        <p:nvGrpSpPr>
          <p:cNvPr id="1035" name="Group 11"/>
          <p:cNvGrpSpPr>
            <a:grpSpLocks/>
          </p:cNvGrpSpPr>
          <p:nvPr/>
        </p:nvGrpSpPr>
        <p:grpSpPr bwMode="auto">
          <a:xfrm>
            <a:off x="0" y="5715000"/>
            <a:ext cx="8229600" cy="762000"/>
            <a:chOff x="0" y="3792"/>
            <a:chExt cx="5184" cy="480"/>
          </a:xfrm>
        </p:grpSpPr>
        <p:pic>
          <p:nvPicPr>
            <p:cNvPr id="1036" name="Picture 12" descr="D:\Sonstige_Daten\Grafik\ppt_UzK_Logo-blau-kleine-Datei.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800" y="3888"/>
              <a:ext cx="384" cy="384"/>
            </a:xfrm>
            <a:prstGeom prst="rect">
              <a:avLst/>
            </a:prstGeom>
            <a:solidFill>
              <a:schemeClr val="bg1"/>
            </a:solidFill>
          </p:spPr>
        </p:pic>
        <p:grpSp>
          <p:nvGrpSpPr>
            <p:cNvPr id="1037" name="Group 13"/>
            <p:cNvGrpSpPr>
              <a:grpSpLocks/>
            </p:cNvGrpSpPr>
            <p:nvPr userDrawn="1"/>
          </p:nvGrpSpPr>
          <p:grpSpPr bwMode="auto">
            <a:xfrm>
              <a:off x="0" y="3792"/>
              <a:ext cx="5156" cy="0"/>
              <a:chOff x="0" y="3840"/>
              <a:chExt cx="5156" cy="0"/>
            </a:xfrm>
          </p:grpSpPr>
          <p:sp>
            <p:nvSpPr>
              <p:cNvPr id="1038" name="Line 14"/>
              <p:cNvSpPr>
                <a:spLocks noChangeShapeType="1"/>
              </p:cNvSpPr>
              <p:nvPr userDrawn="1"/>
            </p:nvSpPr>
            <p:spPr bwMode="auto">
              <a:xfrm>
                <a:off x="0" y="3840"/>
                <a:ext cx="748" cy="0"/>
              </a:xfrm>
              <a:prstGeom prst="line">
                <a:avLst/>
              </a:prstGeom>
              <a:noFill/>
              <a:ln w="69850">
                <a:solidFill>
                  <a:srgbClr val="83AF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9" name="Line 15"/>
              <p:cNvSpPr>
                <a:spLocks noChangeShapeType="1"/>
              </p:cNvSpPr>
              <p:nvPr userDrawn="1"/>
            </p:nvSpPr>
            <p:spPr bwMode="auto">
              <a:xfrm>
                <a:off x="752" y="3840"/>
                <a:ext cx="748" cy="0"/>
              </a:xfrm>
              <a:prstGeom prst="line">
                <a:avLst/>
              </a:prstGeom>
              <a:noFill/>
              <a:ln w="69850">
                <a:solidFill>
                  <a:srgbClr val="7D321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0" name="Line 16"/>
              <p:cNvSpPr>
                <a:spLocks noChangeShapeType="1"/>
              </p:cNvSpPr>
              <p:nvPr userDrawn="1"/>
            </p:nvSpPr>
            <p:spPr bwMode="auto">
              <a:xfrm>
                <a:off x="1480" y="3840"/>
                <a:ext cx="748" cy="0"/>
              </a:xfrm>
              <a:prstGeom prst="line">
                <a:avLst/>
              </a:prstGeom>
              <a:noFill/>
              <a:ln w="69850">
                <a:solidFill>
                  <a:srgbClr val="AF111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1" name="Line 17"/>
              <p:cNvSpPr>
                <a:spLocks noChangeShapeType="1"/>
              </p:cNvSpPr>
              <p:nvPr userDrawn="1"/>
            </p:nvSpPr>
            <p:spPr bwMode="auto">
              <a:xfrm>
                <a:off x="2216" y="3840"/>
                <a:ext cx="748" cy="0"/>
              </a:xfrm>
              <a:prstGeom prst="line">
                <a:avLst/>
              </a:prstGeom>
              <a:noFill/>
              <a:ln w="69850">
                <a:solidFill>
                  <a:srgbClr val="590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2" name="Line 18"/>
              <p:cNvSpPr>
                <a:spLocks noChangeShapeType="1"/>
              </p:cNvSpPr>
              <p:nvPr userDrawn="1"/>
            </p:nvSpPr>
            <p:spPr bwMode="auto">
              <a:xfrm>
                <a:off x="2936" y="3840"/>
                <a:ext cx="748" cy="0"/>
              </a:xfrm>
              <a:prstGeom prst="line">
                <a:avLst/>
              </a:prstGeom>
              <a:noFill/>
              <a:ln w="69850">
                <a:solidFill>
                  <a:srgbClr val="0082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3" name="Line 19"/>
              <p:cNvSpPr>
                <a:spLocks noChangeShapeType="1"/>
              </p:cNvSpPr>
              <p:nvPr userDrawn="1"/>
            </p:nvSpPr>
            <p:spPr bwMode="auto">
              <a:xfrm>
                <a:off x="3664" y="3840"/>
                <a:ext cx="748" cy="0"/>
              </a:xfrm>
              <a:prstGeom prst="line">
                <a:avLst/>
              </a:prstGeom>
              <a:noFill/>
              <a:ln w="69850">
                <a:solidFill>
                  <a:srgbClr val="DBA6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4" name="Line 20"/>
              <p:cNvSpPr>
                <a:spLocks noChangeShapeType="1"/>
              </p:cNvSpPr>
              <p:nvPr userDrawn="1"/>
            </p:nvSpPr>
            <p:spPr bwMode="auto">
              <a:xfrm>
                <a:off x="4408" y="3840"/>
                <a:ext cx="748" cy="0"/>
              </a:xfrm>
              <a:prstGeom prst="line">
                <a:avLst/>
              </a:prstGeom>
              <a:noFill/>
              <a:ln w="69850">
                <a:solidFill>
                  <a:srgbClr val="91C4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4000" b="1">
          <a:solidFill>
            <a:srgbClr val="CD0921"/>
          </a:solidFill>
          <a:latin typeface="+mj-lt"/>
          <a:ea typeface="+mj-ea"/>
          <a:cs typeface="+mj-cs"/>
        </a:defRPr>
      </a:lvl1pPr>
      <a:lvl2pPr algn="l" rtl="0" eaLnBrk="1" fontAlgn="base" hangingPunct="1">
        <a:spcBef>
          <a:spcPct val="0"/>
        </a:spcBef>
        <a:spcAft>
          <a:spcPct val="0"/>
        </a:spcAft>
        <a:defRPr sz="4000" b="1">
          <a:solidFill>
            <a:srgbClr val="CD0921"/>
          </a:solidFill>
          <a:latin typeface="Arial" charset="0"/>
          <a:ea typeface="ヒラギノ角ゴ Pro W3" pitchFamily="-112" charset="-128"/>
        </a:defRPr>
      </a:lvl2pPr>
      <a:lvl3pPr algn="l" rtl="0" eaLnBrk="1" fontAlgn="base" hangingPunct="1">
        <a:spcBef>
          <a:spcPct val="0"/>
        </a:spcBef>
        <a:spcAft>
          <a:spcPct val="0"/>
        </a:spcAft>
        <a:defRPr sz="4000" b="1">
          <a:solidFill>
            <a:srgbClr val="CD0921"/>
          </a:solidFill>
          <a:latin typeface="Arial" charset="0"/>
          <a:ea typeface="ヒラギノ角ゴ Pro W3" pitchFamily="-112" charset="-128"/>
        </a:defRPr>
      </a:lvl3pPr>
      <a:lvl4pPr algn="l" rtl="0" eaLnBrk="1" fontAlgn="base" hangingPunct="1">
        <a:spcBef>
          <a:spcPct val="0"/>
        </a:spcBef>
        <a:spcAft>
          <a:spcPct val="0"/>
        </a:spcAft>
        <a:defRPr sz="4000" b="1">
          <a:solidFill>
            <a:srgbClr val="CD0921"/>
          </a:solidFill>
          <a:latin typeface="Arial" charset="0"/>
          <a:ea typeface="ヒラギノ角ゴ Pro W3" pitchFamily="-112" charset="-128"/>
        </a:defRPr>
      </a:lvl4pPr>
      <a:lvl5pPr algn="l" rtl="0" eaLnBrk="1" fontAlgn="base" hangingPunct="1">
        <a:spcBef>
          <a:spcPct val="0"/>
        </a:spcBef>
        <a:spcAft>
          <a:spcPct val="0"/>
        </a:spcAft>
        <a:defRPr sz="4000" b="1">
          <a:solidFill>
            <a:srgbClr val="CD0921"/>
          </a:solidFill>
          <a:latin typeface="Arial" charset="0"/>
          <a:ea typeface="ヒラギノ角ゴ Pro W3" pitchFamily="-112" charset="-128"/>
        </a:defRPr>
      </a:lvl5pPr>
      <a:lvl6pPr marL="457200" algn="l" rtl="0" eaLnBrk="1" fontAlgn="base" hangingPunct="1">
        <a:spcBef>
          <a:spcPct val="0"/>
        </a:spcBef>
        <a:spcAft>
          <a:spcPct val="0"/>
        </a:spcAft>
        <a:defRPr sz="4000" b="1">
          <a:solidFill>
            <a:srgbClr val="CD0921"/>
          </a:solidFill>
          <a:latin typeface="Arial" charset="0"/>
          <a:ea typeface="ヒラギノ角ゴ Pro W3" pitchFamily="-112" charset="-128"/>
        </a:defRPr>
      </a:lvl6pPr>
      <a:lvl7pPr marL="914400" algn="l" rtl="0" eaLnBrk="1" fontAlgn="base" hangingPunct="1">
        <a:spcBef>
          <a:spcPct val="0"/>
        </a:spcBef>
        <a:spcAft>
          <a:spcPct val="0"/>
        </a:spcAft>
        <a:defRPr sz="4000" b="1">
          <a:solidFill>
            <a:srgbClr val="CD0921"/>
          </a:solidFill>
          <a:latin typeface="Arial" charset="0"/>
          <a:ea typeface="ヒラギノ角ゴ Pro W3" pitchFamily="-112" charset="-128"/>
        </a:defRPr>
      </a:lvl7pPr>
      <a:lvl8pPr marL="1371600" algn="l" rtl="0" eaLnBrk="1" fontAlgn="base" hangingPunct="1">
        <a:spcBef>
          <a:spcPct val="0"/>
        </a:spcBef>
        <a:spcAft>
          <a:spcPct val="0"/>
        </a:spcAft>
        <a:defRPr sz="4000" b="1">
          <a:solidFill>
            <a:srgbClr val="CD0921"/>
          </a:solidFill>
          <a:latin typeface="Arial" charset="0"/>
          <a:ea typeface="ヒラギノ角ゴ Pro W3" pitchFamily="-112" charset="-128"/>
        </a:defRPr>
      </a:lvl8pPr>
      <a:lvl9pPr marL="1828800" algn="l" rtl="0" eaLnBrk="1" fontAlgn="base" hangingPunct="1">
        <a:spcBef>
          <a:spcPct val="0"/>
        </a:spcBef>
        <a:spcAft>
          <a:spcPct val="0"/>
        </a:spcAft>
        <a:defRPr sz="4000" b="1">
          <a:solidFill>
            <a:srgbClr val="CD0921"/>
          </a:solidFill>
          <a:latin typeface="Arial" charset="0"/>
          <a:ea typeface="ヒラギノ角ゴ Pro W3" pitchFamily="-112" charset="-128"/>
        </a:defRPr>
      </a:lvl9pPr>
    </p:titleStyle>
    <p:bodyStyle>
      <a:lvl1pPr marL="342900" indent="-342900" algn="l" rtl="0" eaLnBrk="1" fontAlgn="base" hangingPunct="1">
        <a:spcBef>
          <a:spcPct val="20000"/>
        </a:spcBef>
        <a:spcAft>
          <a:spcPct val="0"/>
        </a:spcAft>
        <a:buFont typeface="Times" pitchFamily="-112" charset="0"/>
        <a:buChar char="•"/>
        <a:defRPr sz="3200" b="1">
          <a:solidFill>
            <a:srgbClr val="2B586C"/>
          </a:solidFill>
          <a:latin typeface="+mn-lt"/>
          <a:ea typeface="+mn-ea"/>
          <a:cs typeface="+mn-cs"/>
        </a:defRPr>
      </a:lvl1pPr>
      <a:lvl2pPr marL="742950" indent="-285750" algn="l" rtl="0" eaLnBrk="1" fontAlgn="base" hangingPunct="1">
        <a:spcBef>
          <a:spcPct val="20000"/>
        </a:spcBef>
        <a:spcAft>
          <a:spcPct val="0"/>
        </a:spcAft>
        <a:buChar char="–"/>
        <a:defRPr sz="2800" b="1">
          <a:solidFill>
            <a:srgbClr val="2B586C"/>
          </a:solidFill>
          <a:latin typeface="+mn-lt"/>
          <a:ea typeface="+mn-ea"/>
        </a:defRPr>
      </a:lvl2pPr>
      <a:lvl3pPr marL="1143000" indent="-228600" algn="l" rtl="0" eaLnBrk="1" fontAlgn="base" hangingPunct="1">
        <a:spcBef>
          <a:spcPct val="20000"/>
        </a:spcBef>
        <a:spcAft>
          <a:spcPct val="0"/>
        </a:spcAft>
        <a:buFont typeface="Times" pitchFamily="-112" charset="0"/>
        <a:buChar char="-"/>
        <a:defRPr sz="2400" b="1">
          <a:solidFill>
            <a:srgbClr val="2B586C"/>
          </a:solidFill>
          <a:latin typeface="+mn-lt"/>
          <a:ea typeface="+mn-ea"/>
        </a:defRPr>
      </a:lvl3pPr>
      <a:lvl4pPr marL="16002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4pPr>
      <a:lvl5pPr marL="20574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5pPr>
      <a:lvl6pPr marL="25146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6pPr>
      <a:lvl7pPr marL="29718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7pPr>
      <a:lvl8pPr marL="34290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8pPr>
      <a:lvl9pPr marL="38862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3"/>
          <p:cNvSpPr>
            <a:spLocks noGrp="1"/>
          </p:cNvSpPr>
          <p:nvPr>
            <p:ph type="ftr" sz="quarter" idx="10"/>
          </p:nvPr>
        </p:nvSpPr>
        <p:spPr>
          <a:xfrm>
            <a:off x="323528" y="6019800"/>
            <a:ext cx="7200800" cy="457200"/>
          </a:xfrm>
        </p:spPr>
        <p:txBody>
          <a:bodyPr/>
          <a:lstStyle/>
          <a:p>
            <a:r>
              <a:rPr lang="de-DE" altLang="de-DE" dirty="0"/>
              <a:t>Historisches Institut         					Universität zu Köln</a:t>
            </a:r>
          </a:p>
        </p:txBody>
      </p:sp>
      <p:sp>
        <p:nvSpPr>
          <p:cNvPr id="3" name="Inhaltsplatzhalter 1"/>
          <p:cNvSpPr txBox="1">
            <a:spLocks/>
          </p:cNvSpPr>
          <p:nvPr/>
        </p:nvSpPr>
        <p:spPr bwMode="auto">
          <a:xfrm>
            <a:off x="323528" y="260648"/>
            <a:ext cx="8496944" cy="537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400" b="1" i="0" u="none" strike="noStrike" kern="0" cap="none" spc="0" normalizeH="0" baseline="0" noProof="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3200" kern="0" dirty="0" smtClean="0">
                <a:ln w="1905"/>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L</a:t>
            </a:r>
            <a:r>
              <a:rPr kumimoji="0" lang="de-DE" sz="3200" b="1" i="0" u="none" strike="noStrike" kern="0" cap="none" spc="0" normalizeH="0" noProof="0" dirty="0" err="1"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ehrveranstaltungsbearbeitung</a:t>
            </a:r>
            <a:r>
              <a:rPr kumimoji="0" lang="de-DE" sz="3200" b="1" i="0" u="none" strike="noStrike" kern="0" cap="none" spc="0" normalizeH="0" noProof="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 und </a:t>
            </a:r>
            <a:r>
              <a:rPr lang="de-DE" sz="3200" kern="0" noProof="0" dirty="0" smtClean="0">
                <a:ln w="1905"/>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R</a:t>
            </a: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aumzuweisungen ab</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 </a:t>
            </a:r>
            <a:r>
              <a:rPr kumimoji="0" lang="de-DE" sz="3200" b="1" i="0" u="none" strike="noStrike" kern="0" cap="none" spc="0" normalizeH="0" noProof="0" dirty="0" err="1"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WiSe</a:t>
            </a: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 2017 </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am Historischen Institut</a:t>
            </a:r>
            <a:endParaRPr kumimoji="0" lang="de-DE" sz="3200" b="1" i="0" u="none" strike="noStrike" kern="0" cap="none" spc="0" normalizeH="0" noProof="0" dirty="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400" b="1" i="0" u="none" strike="noStrike" kern="0" cap="none" spc="0" normalizeH="0" noProof="0" dirty="0">
              <a:ln w="1905"/>
              <a:effectLst>
                <a:innerShdw blurRad="69850" dist="43180" dir="5400000">
                  <a:srgbClr val="000000">
                    <a:alpha val="65000"/>
                  </a:srgbClr>
                </a:innerShdw>
              </a:effectLst>
              <a:uLnTx/>
              <a:uFillTx/>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552728" cy="457200"/>
          </a:xfrm>
        </p:spPr>
        <p:txBody>
          <a:bodyPr/>
          <a:lstStyle/>
          <a:p>
            <a:r>
              <a:rPr lang="de-DE" altLang="de-DE" dirty="0"/>
              <a:t>Historisches Institut               					Universität zu Köln</a:t>
            </a:r>
          </a:p>
        </p:txBody>
      </p:sp>
      <p:sp>
        <p:nvSpPr>
          <p:cNvPr id="5" name="Inhaltsplatzhalter 1"/>
          <p:cNvSpPr txBox="1">
            <a:spLocks/>
          </p:cNvSpPr>
          <p:nvPr/>
        </p:nvSpPr>
        <p:spPr bwMode="auto">
          <a:xfrm>
            <a:off x="323528" y="188640"/>
            <a:ext cx="8496944" cy="537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smtClean="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uLnTx/>
              <a:uFillTx/>
              <a:latin typeface="Arial"/>
            </a:endParaRPr>
          </a:p>
          <a:p>
            <a:pPr marL="0" marR="0" lvl="0" indent="0" defTabSz="914400" rtl="0" eaLnBrk="1" fontAlgn="base" latinLnBrk="0" hangingPunct="1">
              <a:lnSpc>
                <a:spcPct val="100000"/>
              </a:lnSpc>
              <a:spcBef>
                <a:spcPct val="20000"/>
              </a:spcBef>
              <a:spcAft>
                <a:spcPct val="0"/>
              </a:spcAft>
              <a:buClrTx/>
              <a:buSzTx/>
              <a:buFont typeface="Times" charset="0"/>
              <a:buNone/>
              <a:tabLst/>
              <a:defRPr/>
            </a:pPr>
            <a:r>
              <a:rPr lang="de-DE" sz="240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Warum ist ein geändertes Verfahren für </a:t>
            </a:r>
            <a:r>
              <a:rPr lang="de-DE" sz="240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Veranstaltungen ab dem WS 2017 </a:t>
            </a:r>
            <a:r>
              <a:rPr lang="de-DE" sz="240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notwendig?</a:t>
            </a: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de-DE" sz="2400" b="0" i="0" u="none" strike="noStrike" kern="0" cap="none" spc="0" normalizeH="0" baseline="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Klips</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1.0 steht nur noch im </a:t>
            </a:r>
            <a:r>
              <a:rPr kumimoji="0" lang="de-DE" sz="2400" b="0" i="0" u="none" strike="noStrike" kern="0" cap="none" spc="0" normalizeH="0" dirty="0" err="1"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SoSe</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2017 zur </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Verfügung.</a:t>
            </a:r>
            <a:endPar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de-DE" sz="2400" b="0" i="0" u="none" strike="noStrike" kern="0" cap="none" spc="0" normalizeH="0" baseline="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Klips</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2.0 arbeitet mit einer Zentralkopie (WS2016-&gt;WS 2017, SS 2017-&gt; SS 2018). Einzelkopien von Veranstaltungen sind </a:t>
            </a:r>
            <a:r>
              <a:rPr kumimoji="0" lang="de-DE" sz="240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nicht</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möglich</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Zusätzliche Veranstaltungen müssen neu angelegt werden und der GF wegen der Zuordnung der Module gemeldet werden.</a:t>
            </a:r>
            <a:endPar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400" b="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Die Veranstaltungen des WS 2016 wurden schon für das WS 2017 kopiert (Vorteil: Die Modulzuordnungen wurden mitkopiert)</a:t>
            </a:r>
          </a:p>
          <a:p>
            <a:pPr marL="342900" lvl="0" indent="-342900" algn="just">
              <a:buFont typeface="Arial" panose="020B0604020202020204" pitchFamily="34" charset="0"/>
              <a:buChar char="•"/>
              <a:defRPr/>
            </a:pPr>
            <a:r>
              <a:rPr lang="de-DE" sz="2400" b="0" kern="0" dirty="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Über Klips 2.0 werden Räume einzeln pro Veranstaltung </a:t>
            </a:r>
            <a:r>
              <a:rPr lang="de-DE" sz="2400" b="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für einen </a:t>
            </a:r>
            <a:r>
              <a:rPr lang="de-DE" sz="240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konkreten</a:t>
            </a:r>
            <a:r>
              <a:rPr lang="de-DE" sz="2400" b="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 Raum angefragt.</a:t>
            </a:r>
            <a:endParaRPr lang="de-DE" sz="2400" b="0" kern="0" dirty="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lang="de-DE" sz="1900" b="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de-DE" sz="1900" b="0" i="0" u="none" strike="noStrike" kern="0" cap="none" spc="0" normalizeH="0" baseline="0" noProof="0" dirty="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01878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a:t>
            </a:r>
            <a:fld id="{4F5914D1-B982-4DDB-9ABE-52E9F7B74B10}" type="slidenum">
              <a:rPr lang="de-DE" altLang="de-DE" smtClean="0"/>
              <a:t>3</a:t>
            </a:fld>
            <a:r>
              <a:rPr lang="de-DE" altLang="de-DE" dirty="0"/>
              <a:t>		</a:t>
            </a:r>
            <a:r>
              <a:rPr lang="de-DE" altLang="de-DE" dirty="0" smtClean="0"/>
              <a:t>Universität </a:t>
            </a:r>
            <a:r>
              <a:rPr lang="de-DE" altLang="de-DE" dirty="0"/>
              <a:t>zu Köln</a:t>
            </a:r>
          </a:p>
        </p:txBody>
      </p:sp>
      <p:sp>
        <p:nvSpPr>
          <p:cNvPr id="4" name="Inhaltsplatzhalter 1"/>
          <p:cNvSpPr txBox="1">
            <a:spLocks/>
          </p:cNvSpPr>
          <p:nvPr/>
        </p:nvSpPr>
        <p:spPr bwMode="auto">
          <a:xfrm>
            <a:off x="323528" y="482728"/>
            <a:ext cx="8496944" cy="5079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Was ändert sich konkret?</a:t>
            </a:r>
          </a:p>
          <a:p>
            <a:pPr marL="342900" lvl="0" indent="-342900" algn="l">
              <a:buFont typeface="Arial" panose="020B0604020202020204" pitchFamily="34" charset="0"/>
              <a:buChar char="•"/>
              <a:defRPr/>
            </a:pPr>
            <a:r>
              <a:rPr kumimoji="0" lang="de-DE" sz="20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Alle</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Dozenten melden die Veranstaltung mittels eines </a:t>
            </a:r>
            <a:r>
              <a:rPr kumimoji="0" lang="de-DE" sz="2000" b="1" i="0" u="none" strike="noStrike" kern="0" cap="none" spc="0" normalizeH="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Exel</a:t>
            </a:r>
            <a:r>
              <a:rPr lang="de-DE" kern="0" dirty="0">
                <a:solidFill>
                  <a:srgbClr val="000000"/>
                </a:solidFill>
                <a:latin typeface="Times New Roman" panose="02020603050405020304" pitchFamily="18" charset="0"/>
                <a:cs typeface="Times New Roman" panose="02020603050405020304" pitchFamily="18" charset="0"/>
              </a:rPr>
              <a:t>-Sheets </a:t>
            </a:r>
            <a:r>
              <a:rPr lang="de-DE" kern="0" dirty="0" smtClean="0">
                <a:solidFill>
                  <a:srgbClr val="000000"/>
                </a:solidFill>
                <a:latin typeface="Times New Roman" panose="02020603050405020304" pitchFamily="18" charset="0"/>
                <a:cs typeface="Times New Roman" panose="02020603050405020304" pitchFamily="18" charset="0"/>
              </a:rPr>
              <a:t>(Veranstaltungsart</a:t>
            </a:r>
            <a:r>
              <a:rPr lang="de-DE" kern="0" dirty="0">
                <a:solidFill>
                  <a:srgbClr val="000000"/>
                </a:solidFill>
                <a:latin typeface="Times New Roman" panose="02020603050405020304" pitchFamily="18" charset="0"/>
                <a:cs typeface="Times New Roman" panose="02020603050405020304" pitchFamily="18" charset="0"/>
              </a:rPr>
              <a:t>, Titel, Zeit, Raumwunsch) bei </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der Lehrkoordination/Geschäftszimmer der jeweiligen Abteilung</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noProof="0" dirty="0" smtClean="0">
                <a:solidFill>
                  <a:srgbClr val="000000"/>
                </a:solidFill>
                <a:latin typeface="Times New Roman" panose="02020603050405020304" pitchFamily="18" charset="0"/>
                <a:cs typeface="Times New Roman" panose="02020603050405020304" pitchFamily="18" charset="0"/>
              </a:rPr>
              <a:t>Jede Abteilung erstellt aus den Dozenten-Excel-Sheets eine Übersicht aller Veranstaltungen der Abteilung (incl. Lehrbeauftragte)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Das Sekretariat/Geschäftszimmer der Abteilung bearbeitet in der Lehrerhebung die Kopie der Veranstaltungen (Titel, Dozent etc. ) anhand der Excel-Liste und stellt Raumanfragen.</a:t>
            </a:r>
            <a:r>
              <a:rPr lang="de-DE" kern="0" noProof="0" dirty="0" smtClean="0">
                <a:solidFill>
                  <a:srgbClr val="000000"/>
                </a:solidFill>
                <a:latin typeface="Times New Roman" panose="02020603050405020304" pitchFamily="18" charset="0"/>
                <a:cs typeface="Times New Roman" panose="02020603050405020304" pitchFamily="18" charset="0"/>
              </a:rPr>
              <a:t>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Für die Regionalabteilungen gibt es nun eigene </a:t>
            </a:r>
            <a:r>
              <a:rPr lang="de-DE" kern="0" dirty="0" smtClean="0">
                <a:solidFill>
                  <a:srgbClr val="000000"/>
                </a:solidFill>
                <a:latin typeface="Times New Roman" panose="02020603050405020304" pitchFamily="18" charset="0"/>
                <a:cs typeface="Times New Roman" panose="02020603050405020304" pitchFamily="18" charset="0"/>
              </a:rPr>
              <a:t>Nummernkreise.</a:t>
            </a:r>
            <a:endParaRPr lang="de-DE" kern="0" dirty="0" smtClean="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de-DE" sz="20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Nach</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Bearbeitung durch die Abteilung werden die Veranstaltungen mittels „Meldefunktion“ </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bestätigt.</a:t>
            </a:r>
            <a:endPar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baseline="0" dirty="0" smtClean="0">
                <a:solidFill>
                  <a:srgbClr val="000000"/>
                </a:solidFill>
                <a:latin typeface="Times New Roman" panose="02020603050405020304" pitchFamily="18" charset="0"/>
                <a:cs typeface="Times New Roman" panose="02020603050405020304" pitchFamily="18" charset="0"/>
              </a:rPr>
              <a:t>Überflüssige Veranstaltungen werden später gelöscht (Achtung: Es ist sinnvoll, sich ggf. ein paar Veranstaltungen in Reserve zu halten).</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baseline="0" dirty="0" smtClean="0">
                <a:solidFill>
                  <a:srgbClr val="000000"/>
                </a:solidFill>
                <a:latin typeface="Times New Roman" panose="02020603050405020304" pitchFamily="18" charset="0"/>
                <a:cs typeface="Times New Roman" panose="02020603050405020304" pitchFamily="18" charset="0"/>
              </a:rPr>
              <a:t>Jede Abteilung führt und p</a:t>
            </a:r>
            <a:r>
              <a:rPr lang="de-DE" kern="0" dirty="0" smtClean="0">
                <a:solidFill>
                  <a:srgbClr val="000000"/>
                </a:solidFill>
                <a:latin typeface="Times New Roman" panose="02020603050405020304" pitchFamily="18" charset="0"/>
                <a:cs typeface="Times New Roman" panose="02020603050405020304" pitchFamily="18" charset="0"/>
              </a:rPr>
              <a:t>f</a:t>
            </a:r>
            <a:r>
              <a:rPr lang="de-DE" kern="0" baseline="0" dirty="0" smtClean="0">
                <a:solidFill>
                  <a:srgbClr val="000000"/>
                </a:solidFill>
                <a:latin typeface="Times New Roman" panose="02020603050405020304" pitchFamily="18" charset="0"/>
                <a:cs typeface="Times New Roman" panose="02020603050405020304" pitchFamily="18" charset="0"/>
              </a:rPr>
              <a:t>legt einen Verteiler für ihre </a:t>
            </a:r>
            <a:r>
              <a:rPr lang="de-DE" kern="0" baseline="0" dirty="0" smtClean="0">
                <a:solidFill>
                  <a:srgbClr val="000000"/>
                </a:solidFill>
                <a:latin typeface="Times New Roman" panose="02020603050405020304" pitchFamily="18" charset="0"/>
                <a:cs typeface="Times New Roman" panose="02020603050405020304" pitchFamily="18" charset="0"/>
              </a:rPr>
              <a:t>Lehrenden.</a:t>
            </a:r>
            <a:endParaRPr kumimoji="0" lang="de-DE" sz="2000" b="1"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954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079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Besonderheiten der Raumanfrage über KLIPS 2.0 (1)</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Es können maximal 3 Raumanfragen für konkrete Räume gestellt werden. Tatsächlich sollen maximal 2 gestellt werden. Die erste Raumanfrage besitzt eine höhere Priorität und wird bevorzugt berücksichtigt.</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Regelungen für den </a:t>
            </a:r>
            <a:r>
              <a:rPr lang="de-DE" sz="2800" kern="0" dirty="0" smtClean="0">
                <a:solidFill>
                  <a:srgbClr val="000000"/>
                </a:solidFill>
                <a:latin typeface="Times New Roman" panose="02020603050405020304" pitchFamily="18" charset="0"/>
                <a:cs typeface="Times New Roman" panose="02020603050405020304" pitchFamily="18" charset="0"/>
              </a:rPr>
              <a:t>zentralen Campus </a:t>
            </a:r>
            <a:r>
              <a:rPr lang="de-DE" kern="0" dirty="0" smtClean="0">
                <a:solidFill>
                  <a:srgbClr val="000000"/>
                </a:solidFill>
                <a:latin typeface="Times New Roman" panose="02020603050405020304" pitchFamily="18" charset="0"/>
                <a:cs typeface="Times New Roman" panose="02020603050405020304" pitchFamily="18" charset="0"/>
              </a:rPr>
              <a:t>(Albertus-Magnus-Platz):</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Frau Stommel hat eine Zuordnung der Institute zu den einzelnen Räumen vorgenommen. Die konkreten Räume finden sich im Anhang.</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latin typeface="Times New Roman" panose="02020603050405020304" pitchFamily="18" charset="0"/>
                <a:cs typeface="Times New Roman" panose="02020603050405020304" pitchFamily="18" charset="0"/>
              </a:rPr>
              <a:t>Räume für </a:t>
            </a:r>
            <a:r>
              <a:rPr lang="de-DE" kern="0" cap="all" dirty="0" smtClean="0">
                <a:latin typeface="Times New Roman" panose="02020603050405020304" pitchFamily="18" charset="0"/>
                <a:cs typeface="Times New Roman" panose="02020603050405020304" pitchFamily="18" charset="0"/>
              </a:rPr>
              <a:t>Vorlesungen</a:t>
            </a:r>
            <a:r>
              <a:rPr lang="de-DE" kern="0" dirty="0" smtClean="0">
                <a:latin typeface="Times New Roman" panose="02020603050405020304" pitchFamily="18" charset="0"/>
                <a:cs typeface="Times New Roman" panose="02020603050405020304" pitchFamily="18" charset="0"/>
              </a:rPr>
              <a:t> werden </a:t>
            </a:r>
            <a:r>
              <a:rPr lang="de-DE" kern="0" dirty="0" smtClean="0">
                <a:latin typeface="Times New Roman" panose="02020603050405020304" pitchFamily="18" charset="0"/>
                <a:cs typeface="Times New Roman" panose="02020603050405020304" pitchFamily="18" charset="0"/>
              </a:rPr>
              <a:t>ausschließlich(!) </a:t>
            </a:r>
            <a:r>
              <a:rPr lang="de-DE" kern="0" dirty="0" smtClean="0">
                <a:latin typeface="Times New Roman" panose="02020603050405020304" pitchFamily="18" charset="0"/>
                <a:cs typeface="Times New Roman" panose="02020603050405020304" pitchFamily="18" charset="0"/>
              </a:rPr>
              <a:t>über die Geschäftsführung angefragt (Abstimmung mit anderen Fächer erforderlich).</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Die Raumanfragen für alle anderen Veranstaltungen erfolgt direkt über die jeweilige Abteilung: Wenn institutseigene Räume angefragt werden, ist sinnvoll, zur Vermeidung von </a:t>
            </a:r>
            <a:r>
              <a:rPr lang="de-DE" kern="0" dirty="0" smtClean="0">
                <a:solidFill>
                  <a:srgbClr val="000000"/>
                </a:solidFill>
                <a:latin typeface="Times New Roman" panose="02020603050405020304" pitchFamily="18" charset="0"/>
                <a:cs typeface="Times New Roman" panose="02020603050405020304" pitchFamily="18" charset="0"/>
              </a:rPr>
              <a:t>Kollisionen </a:t>
            </a:r>
            <a:r>
              <a:rPr lang="de-DE" kern="0" dirty="0" smtClean="0">
                <a:solidFill>
                  <a:srgbClr val="000000"/>
                </a:solidFill>
                <a:latin typeface="Times New Roman" panose="02020603050405020304" pitchFamily="18" charset="0"/>
                <a:cs typeface="Times New Roman" panose="02020603050405020304" pitchFamily="18" charset="0"/>
              </a:rPr>
              <a:t>zur Sicherheit als 2. </a:t>
            </a:r>
            <a:r>
              <a:rPr lang="de-DE" kern="0" dirty="0" err="1" smtClean="0">
                <a:solidFill>
                  <a:srgbClr val="000000"/>
                </a:solidFill>
                <a:latin typeface="Times New Roman" panose="02020603050405020304" pitchFamily="18" charset="0"/>
                <a:cs typeface="Times New Roman" panose="02020603050405020304" pitchFamily="18" charset="0"/>
              </a:rPr>
              <a:t>Prio</a:t>
            </a:r>
            <a:r>
              <a:rPr lang="de-DE" kern="0" dirty="0" smtClean="0">
                <a:solidFill>
                  <a:srgbClr val="000000"/>
                </a:solidFill>
                <a:latin typeface="Times New Roman" panose="02020603050405020304" pitchFamily="18" charset="0"/>
                <a:cs typeface="Times New Roman" panose="02020603050405020304" pitchFamily="18" charset="0"/>
              </a:rPr>
              <a:t> einen zentralen Raum anzufragen. </a:t>
            </a:r>
          </a:p>
        </p:txBody>
      </p:sp>
    </p:spTree>
    <p:extLst>
      <p:ext uri="{BB962C8B-B14F-4D97-AF65-F5344CB8AC3E}">
        <p14:creationId xmlns:p14="http://schemas.microsoft.com/office/powerpoint/2010/main" val="254713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079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Besonderheiten der Raumanfrage über KLIPS 2.0  (2)</a:t>
            </a:r>
          </a:p>
          <a:p>
            <a:pPr marR="0" lvl="0" algn="l" defTabSz="914400" rtl="0" eaLnBrk="1" fontAlgn="base" latinLnBrk="0" hangingPunct="1">
              <a:lnSpc>
                <a:spcPct val="100000"/>
              </a:lnSpc>
              <a:spcBef>
                <a:spcPct val="20000"/>
              </a:spcBef>
              <a:spcAft>
                <a:spcPct val="0"/>
              </a:spcAft>
              <a:buClrTx/>
              <a:buSzTx/>
              <a:tabLst/>
              <a:defRPr/>
            </a:pPr>
            <a:endParaRPr lang="de-DE" kern="0" dirty="0" smtClean="0">
              <a:solidFill>
                <a:srgbClr val="000000"/>
              </a:solidFill>
              <a:latin typeface="Times New Roman" panose="02020603050405020304" pitchFamily="18" charset="0"/>
              <a:cs typeface="Times New Roman" panose="02020603050405020304" pitchFamily="18" charset="0"/>
            </a:endParaRP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Regelungen für den </a:t>
            </a:r>
            <a:r>
              <a:rPr lang="de-DE" sz="2800" kern="0" dirty="0" smtClean="0">
                <a:solidFill>
                  <a:srgbClr val="000000"/>
                </a:solidFill>
                <a:latin typeface="Times New Roman" panose="02020603050405020304" pitchFamily="18" charset="0"/>
                <a:cs typeface="Times New Roman" panose="02020603050405020304" pitchFamily="18" charset="0"/>
              </a:rPr>
              <a:t>Campus Nord </a:t>
            </a:r>
            <a:r>
              <a:rPr lang="de-DE" kern="0" dirty="0" smtClean="0">
                <a:solidFill>
                  <a:srgbClr val="000000"/>
                </a:solidFill>
                <a:latin typeface="Times New Roman" panose="02020603050405020304" pitchFamily="18" charset="0"/>
                <a:cs typeface="Times New Roman" panose="02020603050405020304" pitchFamily="18" charset="0"/>
              </a:rPr>
              <a:t>(</a:t>
            </a:r>
            <a:r>
              <a:rPr lang="de-DE" kern="0" dirty="0" err="1" smtClean="0">
                <a:solidFill>
                  <a:srgbClr val="000000"/>
                </a:solidFill>
                <a:latin typeface="Times New Roman" panose="02020603050405020304" pitchFamily="18" charset="0"/>
                <a:cs typeface="Times New Roman" panose="02020603050405020304" pitchFamily="18" charset="0"/>
              </a:rPr>
              <a:t>Gronewaldstr</a:t>
            </a:r>
            <a:r>
              <a:rPr lang="de-DE" kern="0" dirty="0" smtClean="0">
                <a:solidFill>
                  <a:srgbClr val="000000"/>
                </a:solidFill>
                <a:latin typeface="Times New Roman" panose="02020603050405020304" pitchFamily="18" charset="0"/>
                <a:cs typeface="Times New Roman" panose="02020603050405020304" pitchFamily="18" charset="0"/>
              </a:rPr>
              <a:t>./</a:t>
            </a:r>
            <a:r>
              <a:rPr lang="de-DE" kern="0" dirty="0" err="1" smtClean="0">
                <a:solidFill>
                  <a:srgbClr val="000000"/>
                </a:solidFill>
                <a:latin typeface="Times New Roman" panose="02020603050405020304" pitchFamily="18" charset="0"/>
                <a:cs typeface="Times New Roman" panose="02020603050405020304" pitchFamily="18" charset="0"/>
              </a:rPr>
              <a:t>Triforum</a:t>
            </a:r>
            <a:r>
              <a:rPr lang="de-DE" kern="0" dirty="0" smtClean="0">
                <a:solidFill>
                  <a:srgbClr val="000000"/>
                </a:solidFill>
                <a:latin typeface="Times New Roman" panose="02020603050405020304" pitchFamily="18" charset="0"/>
                <a:cs typeface="Times New Roman" panose="02020603050405020304" pitchFamily="18" charset="0"/>
              </a:rPr>
              <a:t>)</a:t>
            </a:r>
          </a:p>
          <a:p>
            <a:pPr marR="0" lvl="0" algn="l" defTabSz="914400" rtl="0" eaLnBrk="1" fontAlgn="base" latinLnBrk="0" hangingPunct="1">
              <a:lnSpc>
                <a:spcPct val="100000"/>
              </a:lnSpc>
              <a:spcBef>
                <a:spcPct val="20000"/>
              </a:spcBef>
              <a:spcAft>
                <a:spcPct val="0"/>
              </a:spcAft>
              <a:buClrTx/>
              <a:buSzTx/>
              <a:tabLst/>
              <a:defRPr/>
            </a:pPr>
            <a:endParaRPr lang="de-DE" kern="0" dirty="0" smtClean="0">
              <a:solidFill>
                <a:srgbClr val="000000"/>
              </a:solidFill>
              <a:latin typeface="Times New Roman" panose="02020603050405020304" pitchFamily="18" charset="0"/>
              <a:cs typeface="Times New Roman" panose="02020603050405020304" pitchFamily="18" charset="0"/>
            </a:endParaRP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Bislang gibt es keine konkreten Regeln oder Beschränkungen. Bitte stellen Sie mindestens 2 Raumanfragen pro Veranstaltung. Es ist verwaltungsintern noch nicht geklärt, wer die Raumanfragen bearbeiten wird (Zuordnung der Räume zum Campusordnung oder anhand der Zugehörigkeit zu einer Fakultät). Selbstverständlich sind auch Anfragen für institutseigene Räume möglich.</a:t>
            </a:r>
          </a:p>
        </p:txBody>
      </p:sp>
    </p:spTree>
    <p:extLst>
      <p:ext uri="{BB962C8B-B14F-4D97-AF65-F5344CB8AC3E}">
        <p14:creationId xmlns:p14="http://schemas.microsoft.com/office/powerpoint/2010/main" val="54368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332656"/>
            <a:ext cx="8496944"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Zeitplan für die Veranstaltungen des WS </a:t>
            </a:r>
            <a:r>
              <a:rPr lang="de-DE" sz="2400" kern="0" dirty="0" smtClean="0">
                <a:solidFill>
                  <a:srgbClr val="000000"/>
                </a:solidFill>
                <a:latin typeface="Times New Roman" panose="02020603050405020304" pitchFamily="18" charset="0"/>
                <a:cs typeface="Times New Roman" panose="02020603050405020304" pitchFamily="18" charset="0"/>
              </a:rPr>
              <a:t>2017/18</a:t>
            </a:r>
            <a:endParaRPr lang="de-DE" sz="2400" kern="0" dirty="0" smtClean="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Meldung </a:t>
            </a:r>
            <a:r>
              <a:rPr lang="de-DE" kern="0" dirty="0" smtClean="0">
                <a:solidFill>
                  <a:srgbClr val="000000"/>
                </a:solidFill>
                <a:latin typeface="Times New Roman" panose="02020603050405020304" pitchFamily="18" charset="0"/>
                <a:cs typeface="Times New Roman" panose="02020603050405020304" pitchFamily="18" charset="0"/>
              </a:rPr>
              <a:t>der Veranstaltungen für das WS 2017 durch die Dozenten bis </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	</a:t>
            </a:r>
            <a:r>
              <a:rPr lang="de-DE" kern="0" dirty="0" smtClean="0">
                <a:solidFill>
                  <a:srgbClr val="C00000"/>
                </a:solidFill>
                <a:latin typeface="Times New Roman" panose="02020603050405020304" pitchFamily="18" charset="0"/>
                <a:cs typeface="Times New Roman" panose="02020603050405020304" pitchFamily="18" charset="0"/>
              </a:rPr>
              <a:t>-&gt;Dienstag, den 03.01.2017 </a:t>
            </a:r>
            <a:r>
              <a:rPr lang="de-DE" kern="0" dirty="0" smtClean="0">
                <a:solidFill>
                  <a:srgbClr val="000000"/>
                </a:solidFill>
                <a:latin typeface="Times New Roman" panose="02020603050405020304" pitchFamily="18" charset="0"/>
                <a:cs typeface="Times New Roman" panose="02020603050405020304" pitchFamily="18" charset="0"/>
              </a:rPr>
              <a:t>(einschließlich)</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Erstellung einer Gesamtübersicht des Lehrangebots der Abteilung zusammen. Sekretariat/Geschäftszimmer erfasst die Informationen und stellt Raumanfragen in KLIPS bis</a:t>
            </a:r>
          </a:p>
          <a:p>
            <a:pPr marR="0" lvl="0" algn="l" defTabSz="914400" rtl="0" eaLnBrk="1" fontAlgn="base" latinLnBrk="0" hangingPunct="1">
              <a:lnSpc>
                <a:spcPct val="100000"/>
              </a:lnSpc>
              <a:spcBef>
                <a:spcPct val="20000"/>
              </a:spcBef>
              <a:spcAft>
                <a:spcPct val="0"/>
              </a:spcAft>
              <a:buClrTx/>
              <a:buSzTx/>
              <a:tabLst/>
              <a:defRPr/>
            </a:pPr>
            <a:r>
              <a:rPr lang="de-DE" sz="2400" kern="0" dirty="0">
                <a:solidFill>
                  <a:srgbClr val="000000"/>
                </a:solidFill>
                <a:latin typeface="Times New Roman" panose="02020603050405020304" pitchFamily="18" charset="0"/>
                <a:cs typeface="Times New Roman" panose="02020603050405020304" pitchFamily="18" charset="0"/>
              </a:rPr>
              <a:t>		</a:t>
            </a:r>
            <a:r>
              <a:rPr lang="de-DE" kern="0" dirty="0" smtClean="0">
                <a:solidFill>
                  <a:srgbClr val="000000"/>
                </a:solidFill>
                <a:latin typeface="Times New Roman" panose="02020603050405020304" pitchFamily="18" charset="0"/>
                <a:cs typeface="Times New Roman" panose="02020603050405020304" pitchFamily="18" charset="0"/>
              </a:rPr>
              <a:t>-&gt; </a:t>
            </a:r>
            <a:r>
              <a:rPr lang="de-DE" kern="0" dirty="0" smtClean="0">
                <a:solidFill>
                  <a:srgbClr val="C00000"/>
                </a:solidFill>
                <a:latin typeface="Times New Roman" panose="02020603050405020304" pitchFamily="18" charset="0"/>
                <a:cs typeface="Times New Roman" panose="02020603050405020304" pitchFamily="18" charset="0"/>
              </a:rPr>
              <a:t>Freitag, den 29.01.2017 </a:t>
            </a:r>
            <a:r>
              <a:rPr lang="de-DE" kern="0" dirty="0" smtClean="0">
                <a:solidFill>
                  <a:srgbClr val="000000"/>
                </a:solidFill>
                <a:latin typeface="Times New Roman" panose="02020603050405020304" pitchFamily="18" charset="0"/>
                <a:cs typeface="Times New Roman" panose="02020603050405020304" pitchFamily="18" charset="0"/>
              </a:rPr>
              <a:t>(einschließlich)</a:t>
            </a:r>
          </a:p>
          <a:p>
            <a:pPr lvl="0" algn="l">
              <a:defRPr/>
            </a:pPr>
            <a:r>
              <a:rPr lang="de-DE" kern="0" dirty="0" smtClean="0">
                <a:solidFill>
                  <a:srgbClr val="000000"/>
                </a:solidFill>
                <a:latin typeface="Times New Roman" panose="02020603050405020304" pitchFamily="18" charset="0"/>
                <a:cs typeface="Times New Roman" panose="02020603050405020304" pitchFamily="18" charset="0"/>
              </a:rPr>
              <a:t>	</a:t>
            </a:r>
            <a:r>
              <a:rPr lang="de-DE" b="0" kern="0" dirty="0">
                <a:solidFill>
                  <a:srgbClr val="000000"/>
                </a:solidFill>
                <a:latin typeface="Times New Roman" panose="02020603050405020304" pitchFamily="18" charset="0"/>
                <a:cs typeface="Times New Roman" panose="02020603050405020304" pitchFamily="18" charset="0"/>
              </a:rPr>
              <a:t>	</a:t>
            </a:r>
            <a:r>
              <a:rPr lang="de-DE" b="0" kern="0" dirty="0" smtClean="0">
                <a:solidFill>
                  <a:srgbClr val="000000"/>
                </a:solidFill>
                <a:latin typeface="Times New Roman" panose="02020603050405020304" pitchFamily="18" charset="0"/>
                <a:cs typeface="Times New Roman" panose="02020603050405020304" pitchFamily="18" charset="0"/>
              </a:rPr>
              <a:t>Bei </a:t>
            </a:r>
            <a:r>
              <a:rPr lang="de-DE" b="0" kern="0" dirty="0">
                <a:solidFill>
                  <a:srgbClr val="000000"/>
                </a:solidFill>
                <a:latin typeface="Times New Roman" panose="02020603050405020304" pitchFamily="18" charset="0"/>
                <a:cs typeface="Times New Roman" panose="02020603050405020304" pitchFamily="18" charset="0"/>
              </a:rPr>
              <a:t>Vakanzen, Platzhalter nicht vergessen!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Vergabe der </a:t>
            </a:r>
            <a:r>
              <a:rPr lang="de-DE" kern="0" dirty="0" smtClean="0">
                <a:solidFill>
                  <a:srgbClr val="000000"/>
                </a:solidFill>
                <a:latin typeface="Times New Roman" panose="02020603050405020304" pitchFamily="18" charset="0"/>
                <a:cs typeface="Times New Roman" panose="02020603050405020304" pitchFamily="18" charset="0"/>
              </a:rPr>
              <a:t>institutseigenen </a:t>
            </a:r>
            <a:r>
              <a:rPr lang="de-DE" kern="0" dirty="0" smtClean="0">
                <a:solidFill>
                  <a:srgbClr val="000000"/>
                </a:solidFill>
                <a:latin typeface="Times New Roman" panose="02020603050405020304" pitchFamily="18" charset="0"/>
                <a:cs typeface="Times New Roman" panose="02020603050405020304" pitchFamily="18" charset="0"/>
              </a:rPr>
              <a:t>Räume für </a:t>
            </a:r>
            <a:r>
              <a:rPr lang="de-DE" kern="0" dirty="0" smtClean="0">
                <a:solidFill>
                  <a:srgbClr val="000000"/>
                </a:solidFill>
                <a:latin typeface="Times New Roman" panose="02020603050405020304" pitchFamily="18" charset="0"/>
                <a:cs typeface="Times New Roman" panose="02020603050405020304" pitchFamily="18" charset="0"/>
              </a:rPr>
              <a:t>Instituts-V</a:t>
            </a:r>
            <a:r>
              <a:rPr lang="de-DE" kern="0" dirty="0" smtClean="0">
                <a:solidFill>
                  <a:srgbClr val="000000"/>
                </a:solidFill>
                <a:latin typeface="Times New Roman" panose="02020603050405020304" pitchFamily="18" charset="0"/>
                <a:cs typeface="Times New Roman" panose="02020603050405020304" pitchFamily="18" charset="0"/>
              </a:rPr>
              <a:t>eranstaltungen </a:t>
            </a:r>
            <a:r>
              <a:rPr lang="de-DE" kern="0" dirty="0" smtClean="0">
                <a:solidFill>
                  <a:srgbClr val="000000"/>
                </a:solidFill>
                <a:latin typeface="Times New Roman" panose="02020603050405020304" pitchFamily="18" charset="0"/>
                <a:cs typeface="Times New Roman" panose="02020603050405020304" pitchFamily="18" charset="0"/>
              </a:rPr>
              <a:t>bis </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	 -&gt; </a:t>
            </a:r>
            <a:r>
              <a:rPr lang="de-DE" kern="0" dirty="0" smtClean="0">
                <a:solidFill>
                  <a:srgbClr val="C00000"/>
                </a:solidFill>
                <a:latin typeface="Times New Roman" panose="02020603050405020304" pitchFamily="18" charset="0"/>
                <a:cs typeface="Times New Roman" panose="02020603050405020304" pitchFamily="18" charset="0"/>
              </a:rPr>
              <a:t>Freitag, den 10.02.2017</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latin typeface="Times New Roman" panose="02020603050405020304" pitchFamily="18" charset="0"/>
                <a:cs typeface="Times New Roman" panose="02020603050405020304" pitchFamily="18" charset="0"/>
              </a:rPr>
              <a:t>Kontrolle der Veranstaltungen durch GF bis</a:t>
            </a:r>
          </a:p>
          <a:p>
            <a:pPr lvl="0" algn="l">
              <a:defRPr/>
            </a:pPr>
            <a:r>
              <a:rPr lang="de-DE" kern="0" dirty="0">
                <a:latin typeface="Times New Roman" panose="02020603050405020304" pitchFamily="18" charset="0"/>
                <a:cs typeface="Times New Roman" panose="02020603050405020304" pitchFamily="18" charset="0"/>
              </a:rPr>
              <a:t>	-&gt; </a:t>
            </a:r>
            <a:r>
              <a:rPr lang="de-DE" kern="0" dirty="0">
                <a:solidFill>
                  <a:srgbClr val="C00000"/>
                </a:solidFill>
                <a:latin typeface="Times New Roman" panose="02020603050405020304" pitchFamily="18" charset="0"/>
                <a:cs typeface="Times New Roman" panose="02020603050405020304" pitchFamily="18" charset="0"/>
              </a:rPr>
              <a:t>Freitag, den </a:t>
            </a:r>
            <a:r>
              <a:rPr lang="de-DE" kern="0" dirty="0" smtClean="0">
                <a:solidFill>
                  <a:srgbClr val="C00000"/>
                </a:solidFill>
                <a:latin typeface="Times New Roman" panose="02020603050405020304" pitchFamily="18" charset="0"/>
                <a:cs typeface="Times New Roman" panose="02020603050405020304" pitchFamily="18" charset="0"/>
              </a:rPr>
              <a:t>10.02.2017</a:t>
            </a:r>
            <a:endParaRPr lang="de-DE" kern="0" dirty="0">
              <a:solidFill>
                <a:srgbClr val="C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latin typeface="Times New Roman" panose="02020603050405020304" pitchFamily="18" charset="0"/>
                <a:cs typeface="Times New Roman" panose="02020603050405020304" pitchFamily="18" charset="0"/>
              </a:rPr>
              <a:t>Ein Termin </a:t>
            </a:r>
            <a:r>
              <a:rPr lang="de-DE" kern="0" dirty="0" smtClean="0">
                <a:latin typeface="Times New Roman" panose="02020603050405020304" pitchFamily="18" charset="0"/>
                <a:cs typeface="Times New Roman" panose="02020603050405020304" pitchFamily="18" charset="0"/>
              </a:rPr>
              <a:t>für den Abschluss der zentralen Raumvergabe durch die Verwaltung sind derzeit nicht </a:t>
            </a:r>
            <a:r>
              <a:rPr lang="de-DE" kern="0" dirty="0" smtClean="0">
                <a:latin typeface="Times New Roman" panose="02020603050405020304" pitchFamily="18" charset="0"/>
                <a:cs typeface="Times New Roman" panose="02020603050405020304" pitchFamily="18" charset="0"/>
              </a:rPr>
              <a:t>bekannt.</a:t>
            </a:r>
            <a:endParaRPr lang="de-DE" kern="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23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322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800" kern="0" dirty="0" smtClean="0">
                <a:solidFill>
                  <a:srgbClr val="000000"/>
                </a:solidFill>
                <a:latin typeface="Times New Roman" panose="02020603050405020304" pitchFamily="18" charset="0"/>
                <a:cs typeface="Times New Roman" panose="02020603050405020304" pitchFamily="18" charset="0"/>
              </a:rPr>
              <a:t>Institutseigene Seminarräume </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lang="de-DE" sz="2800" kern="0" dirty="0" smtClean="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3.005 (30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3.229 (40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0.012 (30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Gebäude 208, Aachener Str., 1.09 (36 Plätze)  </a:t>
            </a:r>
          </a:p>
        </p:txBody>
      </p:sp>
    </p:spTree>
    <p:extLst>
      <p:ext uri="{BB962C8B-B14F-4D97-AF65-F5344CB8AC3E}">
        <p14:creationId xmlns:p14="http://schemas.microsoft.com/office/powerpoint/2010/main" val="24159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322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800" kern="0" dirty="0" smtClean="0">
                <a:solidFill>
                  <a:srgbClr val="000000"/>
                </a:solidFill>
                <a:latin typeface="Times New Roman" panose="02020603050405020304" pitchFamily="18" charset="0"/>
                <a:cs typeface="Times New Roman" panose="02020603050405020304" pitchFamily="18" charset="0"/>
              </a:rPr>
              <a:t>Seminarräume mit Zuordnung zum Historischen Institut laut Fakultätsplan</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lang="de-DE" sz="2800" kern="0" dirty="0" smtClean="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Neues Seminargebäude </a:t>
            </a:r>
            <a:r>
              <a:rPr lang="de-DE" sz="2800" kern="0" dirty="0" smtClean="0">
                <a:solidFill>
                  <a:srgbClr val="00B050"/>
                </a:solidFill>
                <a:latin typeface="Times New Roman" panose="02020603050405020304" pitchFamily="18" charset="0"/>
                <a:cs typeface="Times New Roman" panose="02020603050405020304" pitchFamily="18" charset="0"/>
              </a:rPr>
              <a:t>S 11 </a:t>
            </a:r>
            <a:r>
              <a:rPr lang="de-DE" sz="2800" kern="0" dirty="0" smtClean="0">
                <a:solidFill>
                  <a:srgbClr val="000000"/>
                </a:solidFill>
                <a:latin typeface="Times New Roman" panose="02020603050405020304" pitchFamily="18" charset="0"/>
                <a:cs typeface="Times New Roman" panose="02020603050405020304" pitchFamily="18" charset="0"/>
              </a:rPr>
              <a:t>(83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Neues Seminargebäude </a:t>
            </a:r>
            <a:r>
              <a:rPr lang="de-DE" sz="2800" kern="0" dirty="0" smtClean="0">
                <a:solidFill>
                  <a:srgbClr val="00B050"/>
                </a:solidFill>
                <a:latin typeface="Times New Roman" panose="02020603050405020304" pitchFamily="18" charset="0"/>
                <a:cs typeface="Times New Roman" panose="02020603050405020304" pitchFamily="18" charset="0"/>
              </a:rPr>
              <a:t>S13</a:t>
            </a:r>
            <a:r>
              <a:rPr lang="de-DE" sz="2800" kern="0" dirty="0" smtClean="0">
                <a:solidFill>
                  <a:srgbClr val="000000"/>
                </a:solidFill>
                <a:latin typeface="Times New Roman" panose="02020603050405020304" pitchFamily="18" charset="0"/>
                <a:cs typeface="Times New Roman" panose="02020603050405020304" pitchFamily="18" charset="0"/>
              </a:rPr>
              <a:t> (44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a:t>
            </a:r>
            <a:r>
              <a:rPr lang="de-DE" sz="2800" kern="0" dirty="0" smtClean="0">
                <a:solidFill>
                  <a:srgbClr val="00B050"/>
                </a:solidFill>
                <a:latin typeface="Times New Roman" panose="02020603050405020304" pitchFamily="18" charset="0"/>
                <a:cs typeface="Times New Roman" panose="02020603050405020304" pitchFamily="18" charset="0"/>
              </a:rPr>
              <a:t>H80,</a:t>
            </a:r>
            <a:r>
              <a:rPr lang="de-DE" sz="2800" kern="0" dirty="0" smtClean="0">
                <a:solidFill>
                  <a:srgbClr val="000000"/>
                </a:solidFill>
                <a:latin typeface="Times New Roman" panose="02020603050405020304" pitchFamily="18" charset="0"/>
                <a:cs typeface="Times New Roman" panose="02020603050405020304" pitchFamily="18" charset="0"/>
              </a:rPr>
              <a:t> Hörsaalbestuhlung (150 Plätze)</a:t>
            </a:r>
            <a:endParaRPr lang="de-DE" kern="0" dirty="0">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a:t>
            </a:r>
            <a:r>
              <a:rPr lang="de-DE" sz="2800" kern="0" dirty="0" smtClean="0">
                <a:solidFill>
                  <a:srgbClr val="00B050"/>
                </a:solidFill>
                <a:latin typeface="Times New Roman" panose="02020603050405020304" pitchFamily="18" charset="0"/>
                <a:cs typeface="Times New Roman" panose="02020603050405020304" pitchFamily="18" charset="0"/>
              </a:rPr>
              <a:t>S 58 </a:t>
            </a:r>
            <a:r>
              <a:rPr lang="de-DE" sz="2800" kern="0" dirty="0" smtClean="0">
                <a:solidFill>
                  <a:srgbClr val="000000"/>
                </a:solidFill>
                <a:latin typeface="Times New Roman" panose="02020603050405020304" pitchFamily="18" charset="0"/>
                <a:cs typeface="Times New Roman" panose="02020603050405020304" pitchFamily="18" charset="0"/>
              </a:rPr>
              <a:t>(58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a:t>
            </a:r>
            <a:r>
              <a:rPr lang="de-DE" sz="2800" kern="0" dirty="0" smtClean="0">
                <a:solidFill>
                  <a:srgbClr val="00B050"/>
                </a:solidFill>
                <a:latin typeface="Times New Roman" panose="02020603050405020304" pitchFamily="18" charset="0"/>
                <a:cs typeface="Times New Roman" panose="02020603050405020304" pitchFamily="18" charset="0"/>
              </a:rPr>
              <a:t>S 65 (</a:t>
            </a:r>
            <a:r>
              <a:rPr lang="de-DE" sz="2800" kern="0" dirty="0" smtClean="0">
                <a:solidFill>
                  <a:srgbClr val="000000"/>
                </a:solidFill>
                <a:latin typeface="Times New Roman" panose="02020603050405020304" pitchFamily="18" charset="0"/>
                <a:cs typeface="Times New Roman" panose="02020603050405020304" pitchFamily="18" charset="0"/>
              </a:rPr>
              <a:t>46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err="1" smtClean="0">
                <a:solidFill>
                  <a:srgbClr val="000000"/>
                </a:solidFill>
                <a:latin typeface="Times New Roman" panose="02020603050405020304" pitchFamily="18" charset="0"/>
                <a:cs typeface="Times New Roman" panose="02020603050405020304" pitchFamily="18" charset="0"/>
              </a:rPr>
              <a:t>Modulbau</a:t>
            </a:r>
            <a:r>
              <a:rPr lang="de-DE" sz="2800" kern="0" dirty="0" smtClean="0">
                <a:solidFill>
                  <a:srgbClr val="000000"/>
                </a:solidFill>
                <a:latin typeface="Times New Roman" panose="02020603050405020304" pitchFamily="18" charset="0"/>
                <a:cs typeface="Times New Roman" panose="02020603050405020304" pitchFamily="18" charset="0"/>
              </a:rPr>
              <a:t> </a:t>
            </a:r>
            <a:r>
              <a:rPr lang="de-DE" sz="2800" kern="0" dirty="0" err="1" smtClean="0">
                <a:solidFill>
                  <a:srgbClr val="000000"/>
                </a:solidFill>
                <a:latin typeface="Times New Roman" panose="02020603050405020304" pitchFamily="18" charset="0"/>
                <a:cs typeface="Times New Roman" panose="02020603050405020304" pitchFamily="18" charset="0"/>
              </a:rPr>
              <a:t>Weyerthal</a:t>
            </a:r>
            <a:r>
              <a:rPr lang="de-DE" sz="2800" kern="0" dirty="0" smtClean="0">
                <a:solidFill>
                  <a:srgbClr val="000000"/>
                </a:solidFill>
                <a:latin typeface="Times New Roman" panose="02020603050405020304" pitchFamily="18" charset="0"/>
                <a:cs typeface="Times New Roman" panose="02020603050405020304" pitchFamily="18" charset="0"/>
              </a:rPr>
              <a:t> </a:t>
            </a:r>
            <a:r>
              <a:rPr lang="de-DE" sz="2800" kern="0" dirty="0" smtClean="0">
                <a:solidFill>
                  <a:srgbClr val="00B050"/>
                </a:solidFill>
                <a:latin typeface="Times New Roman" panose="02020603050405020304" pitchFamily="18" charset="0"/>
                <a:cs typeface="Times New Roman" panose="02020603050405020304" pitchFamily="18" charset="0"/>
              </a:rPr>
              <a:t>S 223 </a:t>
            </a:r>
            <a:r>
              <a:rPr lang="de-DE" sz="2800" kern="0" dirty="0" smtClean="0">
                <a:solidFill>
                  <a:srgbClr val="000000"/>
                </a:solidFill>
                <a:latin typeface="Times New Roman" panose="02020603050405020304" pitchFamily="18" charset="0"/>
                <a:cs typeface="Times New Roman" panose="02020603050405020304" pitchFamily="18" charset="0"/>
              </a:rPr>
              <a:t>(40 Plätze)</a:t>
            </a:r>
          </a:p>
        </p:txBody>
      </p:sp>
    </p:spTree>
    <p:extLst>
      <p:ext uri="{BB962C8B-B14F-4D97-AF65-F5344CB8AC3E}">
        <p14:creationId xmlns:p14="http://schemas.microsoft.com/office/powerpoint/2010/main" val="1719369987"/>
      </p:ext>
    </p:extLst>
  </p:cSld>
  <p:clrMapOvr>
    <a:masterClrMapping/>
  </p:clrMapOvr>
</p:sld>
</file>

<file path=ppt/theme/theme1.xml><?xml version="1.0" encoding="utf-8"?>
<a:theme xmlns:a="http://schemas.openxmlformats.org/drawingml/2006/main" name="Prsentation01">
  <a:themeElements>
    <a:clrScheme name="Laris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Arial"/>
        <a:ea typeface="ヒラギノ角ゴ Pro W3"/>
        <a:cs typeface=""/>
      </a:majorFont>
      <a:minorFont>
        <a:latin typeface="Arial"/>
        <a:ea typeface="ヒラギノ角ゴ Pro W3"/>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charset="0"/>
            <a:ea typeface="ヒラギノ角ゴ Pro W3"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charset="0"/>
            <a:ea typeface="ヒラギノ角ゴ Pro W3" pitchFamily="-112" charset="-128"/>
          </a:defRPr>
        </a:defPPr>
      </a:lstStyle>
    </a:lnDef>
  </a:objectDefaults>
  <a:extraClrSchemeLst>
    <a:extraClrScheme>
      <a:clrScheme name="Laris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Prsentation01</Template>
  <TotalTime>0</TotalTime>
  <Words>551</Words>
  <Application>Microsoft Office PowerPoint</Application>
  <PresentationFormat>Bildschirmpräsentation (4:3)</PresentationFormat>
  <Paragraphs>66</Paragraphs>
  <Slides>8</Slides>
  <Notes>1</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Prsentation01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Benje</dc:creator>
  <cp:lastModifiedBy>Susanne Bochert</cp:lastModifiedBy>
  <cp:revision>67</cp:revision>
  <cp:lastPrinted>2016-12-06T07:09:17Z</cp:lastPrinted>
  <dcterms:created xsi:type="dcterms:W3CDTF">2016-01-14T09:19:20Z</dcterms:created>
  <dcterms:modified xsi:type="dcterms:W3CDTF">2016-12-07T07:18:09Z</dcterms:modified>
</cp:coreProperties>
</file>